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emf" ContentType="image/x-emf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388" r:id="rId3"/>
    <p:sldId id="400" r:id="rId4"/>
    <p:sldId id="331" r:id="rId5"/>
    <p:sldId id="355" r:id="rId7"/>
    <p:sldId id="389" r:id="rId8"/>
    <p:sldId id="390" r:id="rId9"/>
    <p:sldId id="392" r:id="rId10"/>
    <p:sldId id="347" r:id="rId11"/>
    <p:sldId id="380" r:id="rId12"/>
    <p:sldId id="394" r:id="rId13"/>
    <p:sldId id="396" r:id="rId14"/>
    <p:sldId id="397" r:id="rId15"/>
    <p:sldId id="360" r:id="rId16"/>
    <p:sldId id="401" r:id="rId17"/>
    <p:sldId id="39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CC"/>
    <a:srgbClr val="FF2F92"/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364" autoAdjust="0"/>
  </p:normalViewPr>
  <p:slideViewPr>
    <p:cSldViewPr snapToGrid="0" snapToObjects="1">
      <p:cViewPr varScale="1">
        <p:scale>
          <a:sx n="68" d="100"/>
          <a:sy n="68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B7336-253D-2842-9132-CAFCF25BC96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BF0BA-348E-424D-B1D7-6B643CA9018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BF0BA-348E-424D-B1D7-6B643CA9018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E120-C302-7443-964C-FF95FC55D0D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1FD1-6E16-9943-8307-0EA075DF1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E120-C302-7443-964C-FF95FC55D0D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1FD1-6E16-9943-8307-0EA075DF1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E120-C302-7443-964C-FF95FC55D0D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1FD1-6E16-9943-8307-0EA075DF129C}" type="slidenum">
              <a:rPr lang="en-US" smtClean="0"/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E120-C302-7443-964C-FF95FC55D0D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1FD1-6E16-9943-8307-0EA075DF1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E120-C302-7443-964C-FF95FC55D0D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1FD1-6E16-9943-8307-0EA075DF129C}" type="slidenum">
              <a:rPr lang="en-US" smtClean="0"/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E120-C302-7443-964C-FF95FC55D0D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1FD1-6E16-9943-8307-0EA075DF1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E120-C302-7443-964C-FF95FC55D0D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1FD1-6E16-9943-8307-0EA075DF1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E120-C302-7443-964C-FF95FC55D0D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1FD1-6E16-9943-8307-0EA075DF1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668801" y="1392234"/>
            <a:ext cx="8854399" cy="1271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588867" y="2821031"/>
            <a:ext cx="4375599" cy="286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6227734" y="2821031"/>
            <a:ext cx="4375599" cy="286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E120-C302-7443-964C-FF95FC55D0D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1FD1-6E16-9943-8307-0EA075DF1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E120-C302-7443-964C-FF95FC55D0D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1FD1-6E16-9943-8307-0EA075DF1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E120-C302-7443-964C-FF95FC55D0D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1FD1-6E16-9943-8307-0EA075DF1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E120-C302-7443-964C-FF95FC55D0D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1FD1-6E16-9943-8307-0EA075DF1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E120-C302-7443-964C-FF95FC55D0D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1FD1-6E16-9943-8307-0EA075DF1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E120-C302-7443-964C-FF95FC55D0D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1FD1-6E16-9943-8307-0EA075DF1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E120-C302-7443-964C-FF95FC55D0D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1FD1-6E16-9943-8307-0EA075DF1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E120-C302-7443-964C-FF95FC55D0D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1FD1-6E16-9943-8307-0EA075DF1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AE120-C302-7443-964C-FF95FC55D0D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4CF1FD1-6E16-9943-8307-0EA075DF129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microsoft.com/office/2007/relationships/media" Target="../media/media1.m4a"/><Relationship Id="rId2" Type="http://schemas.openxmlformats.org/officeDocument/2006/relationships/audio" Target="../media/media1.m4a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7.xml"/><Relationship Id="rId5" Type="http://schemas.openxmlformats.org/officeDocument/2006/relationships/tags" Target="../tags/tag8.xml"/><Relationship Id="rId4" Type="http://schemas.openxmlformats.org/officeDocument/2006/relationships/image" Target="../media/image2.png"/><Relationship Id="rId3" Type="http://schemas.microsoft.com/office/2007/relationships/media" Target="../media/media10.m4a"/><Relationship Id="rId2" Type="http://schemas.openxmlformats.org/officeDocument/2006/relationships/audio" Target="../media/media10.m4a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7.xml"/><Relationship Id="rId5" Type="http://schemas.openxmlformats.org/officeDocument/2006/relationships/tags" Target="../tags/tag9.xml"/><Relationship Id="rId4" Type="http://schemas.openxmlformats.org/officeDocument/2006/relationships/image" Target="../media/image2.png"/><Relationship Id="rId3" Type="http://schemas.microsoft.com/office/2007/relationships/media" Target="../media/media11.m4a"/><Relationship Id="rId2" Type="http://schemas.openxmlformats.org/officeDocument/2006/relationships/audio" Target="../media/media11.m4a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7.xml"/><Relationship Id="rId5" Type="http://schemas.openxmlformats.org/officeDocument/2006/relationships/tags" Target="../tags/tag10.xml"/><Relationship Id="rId4" Type="http://schemas.openxmlformats.org/officeDocument/2006/relationships/image" Target="../media/image2.png"/><Relationship Id="rId3" Type="http://schemas.microsoft.com/office/2007/relationships/media" Target="../media/media12.m4a"/><Relationship Id="rId2" Type="http://schemas.openxmlformats.org/officeDocument/2006/relationships/audio" Target="../media/media12.m4a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../media/image2.png"/><Relationship Id="rId7" Type="http://schemas.microsoft.com/office/2007/relationships/media" Target="../media/media13.m4a"/><Relationship Id="rId6" Type="http://schemas.openxmlformats.org/officeDocument/2006/relationships/audio" Target="../media/media13.m4a"/><Relationship Id="rId5" Type="http://schemas.openxmlformats.org/officeDocument/2006/relationships/image" Target="../media/image18.wmf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microsoft.com/office/2007/relationships/media" Target="../media/media14.m4a"/><Relationship Id="rId1" Type="http://schemas.openxmlformats.org/officeDocument/2006/relationships/audio" Target="../media/media14.m4a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.xml"/><Relationship Id="rId4" Type="http://schemas.openxmlformats.org/officeDocument/2006/relationships/image" Target="../media/image2.png"/><Relationship Id="rId3" Type="http://schemas.microsoft.com/office/2007/relationships/media" Target="../media/media15.m4a"/><Relationship Id="rId2" Type="http://schemas.openxmlformats.org/officeDocument/2006/relationships/audio" Target="../media/media15.m4a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microsoft.com/office/2007/relationships/media" Target="../media/media2.m4a"/><Relationship Id="rId2" Type="http://schemas.openxmlformats.org/officeDocument/2006/relationships/audio" Target="../media/media2.m4a"/><Relationship Id="rId1" Type="http://schemas.openxmlformats.org/officeDocument/2006/relationships/hyperlink" Target="mailto:Lsg2009vn@gmail.com" TargetMode="Externa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tags" Target="../tags/tag1.xml"/><Relationship Id="rId7" Type="http://schemas.openxmlformats.org/officeDocument/2006/relationships/image" Target="../media/image2.png"/><Relationship Id="rId6" Type="http://schemas.microsoft.com/office/2007/relationships/media" Target="../media/media3.m4a"/><Relationship Id="rId5" Type="http://schemas.openxmlformats.org/officeDocument/2006/relationships/audio" Target="../media/media3.m4a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7.xml"/><Relationship Id="rId5" Type="http://schemas.openxmlformats.org/officeDocument/2006/relationships/tags" Target="../tags/tag2.xml"/><Relationship Id="rId4" Type="http://schemas.openxmlformats.org/officeDocument/2006/relationships/image" Target="../media/image2.png"/><Relationship Id="rId3" Type="http://schemas.microsoft.com/office/2007/relationships/media" Target="../media/media4.m4a"/><Relationship Id="rId2" Type="http://schemas.openxmlformats.org/officeDocument/2006/relationships/audio" Target="../media/media4.m4a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7.xml"/><Relationship Id="rId5" Type="http://schemas.openxmlformats.org/officeDocument/2006/relationships/tags" Target="../tags/tag3.xml"/><Relationship Id="rId4" Type="http://schemas.openxmlformats.org/officeDocument/2006/relationships/image" Target="../media/image2.png"/><Relationship Id="rId3" Type="http://schemas.microsoft.com/office/2007/relationships/media" Target="../media/media5.m4a"/><Relationship Id="rId2" Type="http://schemas.openxmlformats.org/officeDocument/2006/relationships/audio" Target="../media/media5.m4a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7.xml"/><Relationship Id="rId6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microsoft.com/office/2007/relationships/media" Target="../media/media6.m4a"/><Relationship Id="rId3" Type="http://schemas.openxmlformats.org/officeDocument/2006/relationships/audio" Target="../media/media6.m4a"/><Relationship Id="rId2" Type="http://schemas.openxmlformats.org/officeDocument/2006/relationships/image" Target="../media/image10.png"/><Relationship Id="rId1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7.xml"/><Relationship Id="rId6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microsoft.com/office/2007/relationships/media" Target="../media/media7.m4a"/><Relationship Id="rId3" Type="http://schemas.openxmlformats.org/officeDocument/2006/relationships/audio" Target="../media/media7.m4a"/><Relationship Id="rId2" Type="http://schemas.openxmlformats.org/officeDocument/2006/relationships/image" Target="../media/image9.emf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microsoft.com/office/2007/relationships/media" Target="../media/media8.m4a"/><Relationship Id="rId3" Type="http://schemas.openxmlformats.org/officeDocument/2006/relationships/audio" Target="../media/media8.m4a"/><Relationship Id="rId2" Type="http://schemas.openxmlformats.org/officeDocument/2006/relationships/image" Target="../media/image12.png"/><Relationship Id="rId1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7.xml"/><Relationship Id="rId5" Type="http://schemas.openxmlformats.org/officeDocument/2006/relationships/tags" Target="../tags/tag7.xml"/><Relationship Id="rId4" Type="http://schemas.openxmlformats.org/officeDocument/2006/relationships/image" Target="../media/image2.png"/><Relationship Id="rId3" Type="http://schemas.microsoft.com/office/2007/relationships/media" Target="../media/media9.m4a"/><Relationship Id="rId2" Type="http://schemas.openxmlformats.org/officeDocument/2006/relationships/audio" Target="../media/media9.m4a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01838"/>
            <a:ext cx="1597553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800" b="1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oppan Bunkyu Midashi Gothic Ex" panose="020B0900000000000000" pitchFamily="34" charset="-128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oppan Bunkyu Midashi Gothic Ex" panose="020B0900000000000000" pitchFamily="34" charset="-128"/>
                <a:cs typeface="Times New Roman" panose="02020603050405020304" pitchFamily="18" charset="0"/>
              </a:rPr>
              <a:t> 1</a:t>
            </a:r>
            <a:endParaRPr lang="en-US" sz="4800" b="1" dirty="0">
              <a:ln w="0"/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Toppan Bunkyu Midashi Gothic Ex" panose="020B09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5" name="Shape 117"/>
          <p:cNvSpPr txBox="1"/>
          <p:nvPr/>
        </p:nvSpPr>
        <p:spPr>
          <a:xfrm>
            <a:off x="591670" y="-313234"/>
            <a:ext cx="10999694" cy="2246647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TỰ HÀO VỀ TRUYỀN THỐNG 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GIA ĐÌNH, DÒNG HỌ</a:t>
            </a:r>
            <a:endParaRPr lang="en-GB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32320" y="5205046"/>
            <a:ext cx="3474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GV : LÂM SANG GIÀU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15" name="1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07039" y="617454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6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45558" y="2274838"/>
            <a:ext cx="92246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3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36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gia đình, dòng họ Việt Nam đều có truyền thống về văn hoá, đạo đức, lao động, nghề nghiệp, học tập,…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684494" y="797892"/>
            <a:ext cx="4746812" cy="9547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II/ KHÁM PHÁ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10.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V="1">
            <a:off x="7690339" y="4062352"/>
            <a:ext cx="609600" cy="1105486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2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5" descr="b00f0a891b96caa050f493ee863d966a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3" t="12427" r="9872" b="3661"/>
          <a:stretch>
            <a:fillRect/>
          </a:stretch>
        </p:blipFill>
        <p:spPr bwMode="auto">
          <a:xfrm>
            <a:off x="3526627" y="3433762"/>
            <a:ext cx="2006838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79495" y="336177"/>
            <a:ext cx="5015753" cy="235323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dirty="0">
                <a:latin typeface="Times" panose="02020603050405020304" pitchFamily="18" charset="0"/>
                <a:cs typeface="Times" panose="02020603050405020304" pitchFamily="18" charset="0"/>
              </a:rPr>
              <a:t> Dựa vào thông tin 1, thông tin 2, thông tin 3. Các em hãy cho biết: Truyền thống gia đình, dòng họ có ý nghĩa như thế nào với Nam, Hà, khuê </a:t>
            </a:r>
            <a:endParaRPr lang="en-US" sz="28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62866" y="1721224"/>
            <a:ext cx="6615953" cy="47887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idx="2"/>
          </p:nvPr>
        </p:nvSpPr>
        <p:spPr>
          <a:xfrm>
            <a:off x="5533465" y="1817687"/>
            <a:ext cx="6307137" cy="504031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000" b="1" dirty="0">
                <a:latin typeface="Rockwell" panose="02060603020205020403" pitchFamily="18" charset="0"/>
              </a:rPr>
              <a:t> </a:t>
            </a:r>
            <a:r>
              <a:rPr lang="en-US" sz="4000" b="1" dirty="0" err="1">
                <a:latin typeface="Rockwell" panose="02060603020205020403" pitchFamily="18" charset="0"/>
              </a:rPr>
              <a:t>Truyền</a:t>
            </a:r>
            <a:r>
              <a:rPr lang="en-US" sz="4000" b="1" dirty="0">
                <a:latin typeface="Rockwell" panose="02060603020205020403" pitchFamily="18" charset="0"/>
              </a:rPr>
              <a:t> </a:t>
            </a:r>
            <a:r>
              <a:rPr lang="en-US" sz="4000" b="1" dirty="0" err="1">
                <a:latin typeface="Rockwell" panose="02060603020205020403" pitchFamily="18" charset="0"/>
              </a:rPr>
              <a:t>thống</a:t>
            </a:r>
            <a:r>
              <a:rPr lang="en-US" sz="4000" b="1" dirty="0">
                <a:latin typeface="Rockwell" panose="02060603020205020403" pitchFamily="18" charset="0"/>
              </a:rPr>
              <a:t> </a:t>
            </a:r>
            <a:r>
              <a:rPr lang="en-US" sz="4000" b="1" dirty="0" err="1">
                <a:latin typeface="Rockwell" panose="02060603020205020403" pitchFamily="18" charset="0"/>
              </a:rPr>
              <a:t>gia</a:t>
            </a:r>
            <a:r>
              <a:rPr lang="en-US" sz="4000" b="1" dirty="0">
                <a:latin typeface="Rockwell" panose="02060603020205020403" pitchFamily="18" charset="0"/>
              </a:rPr>
              <a:t> </a:t>
            </a:r>
            <a:r>
              <a:rPr lang="en-US" sz="4000" b="1" dirty="0" err="1">
                <a:latin typeface="Rockwell" panose="02060603020205020403" pitchFamily="18" charset="0"/>
              </a:rPr>
              <a:t>đình</a:t>
            </a:r>
            <a:r>
              <a:rPr lang="en-US" sz="4000" b="1" dirty="0">
                <a:latin typeface="Rockwell" panose="02060603020205020403" pitchFamily="18" charset="0"/>
              </a:rPr>
              <a:t>, </a:t>
            </a:r>
            <a:r>
              <a:rPr lang="en-US" sz="4000" b="1" dirty="0" err="1">
                <a:latin typeface="Rockwell" panose="02060603020205020403" pitchFamily="18" charset="0"/>
              </a:rPr>
              <a:t>dòng</a:t>
            </a:r>
            <a:r>
              <a:rPr lang="en-US" sz="4000" b="1" dirty="0">
                <a:latin typeface="Rockwell" panose="02060603020205020403" pitchFamily="18" charset="0"/>
              </a:rPr>
              <a:t> </a:t>
            </a:r>
            <a:r>
              <a:rPr lang="en-US" sz="4000" b="1" dirty="0" err="1">
                <a:latin typeface="Rockwell" panose="02060603020205020403" pitchFamily="18" charset="0"/>
              </a:rPr>
              <a:t>họ</a:t>
            </a:r>
            <a:r>
              <a:rPr lang="en-US" sz="4000" b="1" dirty="0">
                <a:latin typeface="Rockwell" panose="02060603020205020403" pitchFamily="18" charset="0"/>
              </a:rPr>
              <a:t> </a:t>
            </a:r>
            <a:r>
              <a:rPr lang="en-US" sz="4000" b="1" dirty="0" err="1">
                <a:latin typeface="Rockwell" panose="02060603020205020403" pitchFamily="18" charset="0"/>
              </a:rPr>
              <a:t>có</a:t>
            </a:r>
            <a:r>
              <a:rPr lang="en-US" sz="4000" b="1" dirty="0">
                <a:latin typeface="Rockwell" panose="02060603020205020403" pitchFamily="18" charset="0"/>
              </a:rPr>
              <a:t> ý </a:t>
            </a:r>
            <a:r>
              <a:rPr lang="en-US" sz="4000" b="1" dirty="0" err="1">
                <a:latin typeface="Rockwell" panose="02060603020205020403" pitchFamily="18" charset="0"/>
              </a:rPr>
              <a:t>nghĩa</a:t>
            </a:r>
            <a:r>
              <a:rPr lang="en-US" sz="4000" b="1" dirty="0">
                <a:latin typeface="Rockwell" panose="02060603020205020403" pitchFamily="18" charset="0"/>
              </a:rPr>
              <a:t> </a:t>
            </a:r>
            <a:r>
              <a:rPr lang="en-US" sz="4000" b="1" dirty="0" err="1">
                <a:latin typeface="Rockwell" panose="02060603020205020403" pitchFamily="18" charset="0"/>
              </a:rPr>
              <a:t>với</a:t>
            </a:r>
            <a:r>
              <a:rPr lang="en-US" sz="4000" b="1" dirty="0">
                <a:latin typeface="Rockwell" panose="02060603020205020403" pitchFamily="18" charset="0"/>
              </a:rPr>
              <a:t> Nam, </a:t>
            </a:r>
            <a:r>
              <a:rPr lang="en-US" sz="4000" b="1" dirty="0" err="1">
                <a:latin typeface="Rockwell" panose="02060603020205020403" pitchFamily="18" charset="0"/>
              </a:rPr>
              <a:t>Hà</a:t>
            </a:r>
            <a:r>
              <a:rPr lang="en-US" sz="4000" b="1" dirty="0">
                <a:latin typeface="Rockwell" panose="02060603020205020403" pitchFamily="18" charset="0"/>
              </a:rPr>
              <a:t>, </a:t>
            </a:r>
            <a:r>
              <a:rPr lang="en-US" sz="4000" b="1" dirty="0" err="1">
                <a:latin typeface="Rockwell" panose="02060603020205020403" pitchFamily="18" charset="0"/>
              </a:rPr>
              <a:t>Khuê</a:t>
            </a:r>
            <a:r>
              <a:rPr lang="en-US" sz="4000" b="1" dirty="0">
                <a:latin typeface="Rockwell" panose="02060603020205020403" pitchFamily="18" charset="0"/>
              </a:rPr>
              <a:t>: </a:t>
            </a:r>
            <a:r>
              <a:rPr lang="vi-VN" sz="4000" b="1" dirty="0" err="1">
                <a:latin typeface="Rockwell" panose="02060603020205020403" pitchFamily="18" charset="0"/>
              </a:rPr>
              <a:t>T</a:t>
            </a:r>
            <a:r>
              <a:rPr lang="en-US" sz="4000" b="1" dirty="0" err="1">
                <a:latin typeface="Rockwell" panose="02060603020205020403" pitchFamily="18" charset="0"/>
              </a:rPr>
              <a:t>ạo</a:t>
            </a:r>
            <a:r>
              <a:rPr lang="en-US" sz="4000" b="1" dirty="0">
                <a:latin typeface="Rockwell" panose="02060603020205020403" pitchFamily="18" charset="0"/>
              </a:rPr>
              <a:t> </a:t>
            </a:r>
            <a:r>
              <a:rPr lang="en-US" sz="4000" b="1" dirty="0" err="1">
                <a:latin typeface="Rockwell" panose="02060603020205020403" pitchFamily="18" charset="0"/>
              </a:rPr>
              <a:t>cho</a:t>
            </a:r>
            <a:r>
              <a:rPr lang="en-US" sz="4000" b="1" dirty="0">
                <a:latin typeface="Rockwell" panose="02060603020205020403" pitchFamily="18" charset="0"/>
              </a:rPr>
              <a:t> </a:t>
            </a:r>
            <a:r>
              <a:rPr lang="en-US" sz="4000" b="1" dirty="0" err="1">
                <a:latin typeface="Rockwell" panose="02060603020205020403" pitchFamily="18" charset="0"/>
              </a:rPr>
              <a:t>các</a:t>
            </a:r>
            <a:r>
              <a:rPr lang="en-US" sz="4000" b="1" dirty="0">
                <a:latin typeface="Rockwell" panose="02060603020205020403" pitchFamily="18" charset="0"/>
              </a:rPr>
              <a:t> </a:t>
            </a:r>
            <a:r>
              <a:rPr lang="en-US" sz="4000" b="1" dirty="0" err="1">
                <a:latin typeface="Rockwell" panose="02060603020205020403" pitchFamily="18" charset="0"/>
              </a:rPr>
              <a:t>bạn</a:t>
            </a:r>
            <a:r>
              <a:rPr lang="en-US" sz="4000" b="1" dirty="0">
                <a:latin typeface="Rockwell" panose="02060603020205020403" pitchFamily="18" charset="0"/>
              </a:rPr>
              <a:t> </a:t>
            </a:r>
            <a:r>
              <a:rPr lang="en-US" sz="4000" b="1" dirty="0" err="1">
                <a:latin typeface="Rockwell" panose="02060603020205020403" pitchFamily="18" charset="0"/>
              </a:rPr>
              <a:t>có</a:t>
            </a:r>
            <a:r>
              <a:rPr lang="en-US" sz="4000" b="1" dirty="0">
                <a:latin typeface="Rockwell" panose="02060603020205020403" pitchFamily="18" charset="0"/>
              </a:rPr>
              <a:t> 1 </a:t>
            </a:r>
            <a:r>
              <a:rPr lang="en-US" sz="4000" b="1" dirty="0" err="1">
                <a:latin typeface="Rockwell" panose="02060603020205020403" pitchFamily="18" charset="0"/>
              </a:rPr>
              <a:t>sự</a:t>
            </a:r>
            <a:r>
              <a:rPr lang="en-US" sz="4000" b="1" dirty="0">
                <a:latin typeface="Rockwell" panose="02060603020205020403" pitchFamily="18" charset="0"/>
              </a:rPr>
              <a:t> </a:t>
            </a:r>
            <a:r>
              <a:rPr lang="en-US" sz="4000" b="1" dirty="0" err="1">
                <a:latin typeface="Rockwell" panose="02060603020205020403" pitchFamily="18" charset="0"/>
              </a:rPr>
              <a:t>nỗ</a:t>
            </a:r>
            <a:r>
              <a:rPr lang="en-US" sz="4000" b="1" dirty="0">
                <a:latin typeface="Rockwell" panose="02060603020205020403" pitchFamily="18" charset="0"/>
              </a:rPr>
              <a:t> </a:t>
            </a:r>
            <a:r>
              <a:rPr lang="en-US" sz="4000" b="1" dirty="0" err="1">
                <a:latin typeface="Rockwell" panose="02060603020205020403" pitchFamily="18" charset="0"/>
              </a:rPr>
              <a:t>lực</a:t>
            </a:r>
            <a:r>
              <a:rPr lang="en-US" sz="4000" b="1" dirty="0">
                <a:latin typeface="Rockwell" panose="02060603020205020403" pitchFamily="18" charset="0"/>
              </a:rPr>
              <a:t> </a:t>
            </a:r>
            <a:r>
              <a:rPr lang="en-US" sz="4000" b="1" dirty="0" err="1">
                <a:latin typeface="Rockwell" panose="02060603020205020403" pitchFamily="18" charset="0"/>
              </a:rPr>
              <a:t>và</a:t>
            </a:r>
            <a:r>
              <a:rPr lang="en-US" sz="4000" b="1" dirty="0">
                <a:latin typeface="Rockwell" panose="02060603020205020403" pitchFamily="18" charset="0"/>
              </a:rPr>
              <a:t> </a:t>
            </a:r>
            <a:r>
              <a:rPr lang="en-US" sz="4000" b="1" dirty="0" err="1">
                <a:latin typeface="Rockwell" panose="02060603020205020403" pitchFamily="18" charset="0"/>
              </a:rPr>
              <a:t>quyết</a:t>
            </a:r>
            <a:r>
              <a:rPr lang="en-US" sz="4000" b="1" dirty="0">
                <a:latin typeface="Rockwell" panose="02060603020205020403" pitchFamily="18" charset="0"/>
              </a:rPr>
              <a:t> </a:t>
            </a:r>
            <a:r>
              <a:rPr lang="en-US" sz="4000" b="1" dirty="0" err="1">
                <a:latin typeface="Rockwell" panose="02060603020205020403" pitchFamily="18" charset="0"/>
              </a:rPr>
              <a:t>tâm</a:t>
            </a:r>
            <a:r>
              <a:rPr lang="en-US" sz="4000" b="1" dirty="0">
                <a:latin typeface="Rockwell" panose="02060603020205020403" pitchFamily="18" charset="0"/>
              </a:rPr>
              <a:t> </a:t>
            </a:r>
            <a:r>
              <a:rPr lang="en-US" sz="4000" b="1" dirty="0" err="1">
                <a:latin typeface="Rockwell" panose="02060603020205020403" pitchFamily="18" charset="0"/>
              </a:rPr>
              <a:t>rất</a:t>
            </a:r>
            <a:r>
              <a:rPr lang="en-US" sz="4000" b="1" dirty="0">
                <a:latin typeface="Rockwell" panose="02060603020205020403" pitchFamily="18" charset="0"/>
              </a:rPr>
              <a:t> </a:t>
            </a:r>
            <a:r>
              <a:rPr lang="en-US" sz="4000" b="1" dirty="0" err="1">
                <a:latin typeface="Rockwell" panose="02060603020205020403" pitchFamily="18" charset="0"/>
              </a:rPr>
              <a:t>lớn</a:t>
            </a:r>
            <a:r>
              <a:rPr lang="en-US" sz="4000" b="1" dirty="0">
                <a:latin typeface="Rockwell" panose="02060603020205020403" pitchFamily="18" charset="0"/>
              </a:rPr>
              <a:t> </a:t>
            </a:r>
            <a:r>
              <a:rPr lang="en-US" sz="4000" b="1" dirty="0" err="1">
                <a:latin typeface="Rockwell" panose="02060603020205020403" pitchFamily="18" charset="0"/>
              </a:rPr>
              <a:t>để</a:t>
            </a:r>
            <a:r>
              <a:rPr lang="en-US" sz="4000" b="1" dirty="0">
                <a:latin typeface="Rockwell" panose="02060603020205020403" pitchFamily="18" charset="0"/>
              </a:rPr>
              <a:t> </a:t>
            </a:r>
            <a:r>
              <a:rPr lang="en-US" sz="4000" b="1" dirty="0" err="1">
                <a:latin typeface="Rockwell" panose="02060603020205020403" pitchFamily="18" charset="0"/>
              </a:rPr>
              <a:t>nối</a:t>
            </a:r>
            <a:r>
              <a:rPr lang="en-US" sz="4000" b="1" dirty="0">
                <a:latin typeface="Rockwell" panose="02060603020205020403" pitchFamily="18" charset="0"/>
              </a:rPr>
              <a:t> </a:t>
            </a:r>
            <a:r>
              <a:rPr lang="en-US" sz="4000" b="1" dirty="0" err="1">
                <a:latin typeface="Rockwell" panose="02060603020205020403" pitchFamily="18" charset="0"/>
              </a:rPr>
              <a:t>bước</a:t>
            </a:r>
            <a:r>
              <a:rPr lang="en-US" sz="4000" b="1" dirty="0">
                <a:latin typeface="Rockwell" panose="02060603020205020403" pitchFamily="18" charset="0"/>
              </a:rPr>
              <a:t> </a:t>
            </a:r>
            <a:r>
              <a:rPr lang="en-US" sz="4000" b="1" dirty="0" err="1">
                <a:latin typeface="Rockwell" panose="02060603020205020403" pitchFamily="18" charset="0"/>
              </a:rPr>
              <a:t>theo</a:t>
            </a:r>
            <a:r>
              <a:rPr lang="en-US" sz="4000" b="1" dirty="0">
                <a:latin typeface="Rockwell" panose="02060603020205020403" pitchFamily="18" charset="0"/>
              </a:rPr>
              <a:t> </a:t>
            </a:r>
            <a:r>
              <a:rPr lang="en-US" sz="4000" b="1" dirty="0" err="1">
                <a:latin typeface="Rockwell" panose="02060603020205020403" pitchFamily="18" charset="0"/>
              </a:rPr>
              <a:t>những</a:t>
            </a:r>
            <a:r>
              <a:rPr lang="en-US" sz="4000" b="1" dirty="0">
                <a:latin typeface="Rockwell" panose="02060603020205020403" pitchFamily="18" charset="0"/>
              </a:rPr>
              <a:t> </a:t>
            </a:r>
            <a:r>
              <a:rPr lang="en-US" sz="4000" b="1" dirty="0" err="1">
                <a:latin typeface="Rockwell" panose="02060603020205020403" pitchFamily="18" charset="0"/>
              </a:rPr>
              <a:t>truyền</a:t>
            </a:r>
            <a:r>
              <a:rPr lang="en-US" sz="4000" b="1" dirty="0">
                <a:latin typeface="Rockwell" panose="02060603020205020403" pitchFamily="18" charset="0"/>
              </a:rPr>
              <a:t> </a:t>
            </a:r>
            <a:r>
              <a:rPr lang="en-US" sz="4000" b="1" dirty="0" err="1">
                <a:latin typeface="Rockwell" panose="02060603020205020403" pitchFamily="18" charset="0"/>
              </a:rPr>
              <a:t>thống</a:t>
            </a:r>
            <a:r>
              <a:rPr lang="en-US" sz="4000" b="1" dirty="0">
                <a:latin typeface="Rockwell" panose="02060603020205020403" pitchFamily="18" charset="0"/>
              </a:rPr>
              <a:t> </a:t>
            </a:r>
            <a:r>
              <a:rPr lang="en-US" sz="4000" b="1" dirty="0" err="1">
                <a:latin typeface="Rockwell" panose="02060603020205020403" pitchFamily="18" charset="0"/>
              </a:rPr>
              <a:t>đó</a:t>
            </a:r>
            <a:r>
              <a:rPr lang="en-US" sz="4000" b="1" dirty="0">
                <a:latin typeface="Rockwell" panose="02060603020205020403" pitchFamily="18" charset="0"/>
              </a:rPr>
              <a:t>.</a:t>
            </a:r>
            <a:endParaRPr lang="en-US" sz="4000" b="1" dirty="0">
              <a:latin typeface="Rockwell" panose="02060603020205020403" pitchFamily="18" charset="0"/>
            </a:endParaRPr>
          </a:p>
          <a:p>
            <a:pPr algn="just"/>
            <a:endParaRPr lang="en-US" sz="4000" b="1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pic>
        <p:nvPicPr>
          <p:cNvPr id="13" name="11.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5311" y="6074405"/>
            <a:ext cx="609600" cy="6096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072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45558" y="1952108"/>
            <a:ext cx="92246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vi-VN" sz="3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Ý nghĩa</a:t>
            </a:r>
            <a:endParaRPr lang="vi-VN" sz="36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Truyền thống của gia đình, dòng họ giúp chúng ta có thêm kinh nghiệm, động lực, vượt qua khó khăn, thử thách và nỗ lực vươn lên để thành công.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684494" y="797892"/>
            <a:ext cx="4746812" cy="9547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II/ KHÁM PHÁ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12.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04738" y="4958303"/>
            <a:ext cx="609600" cy="6096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71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8PIC58PIC58PIC58PICHsaGKG559akDq_PIC2018.png"/>
          <p:cNvPicPr>
            <a:picLocks noChangeAspect="1"/>
          </p:cNvPicPr>
          <p:nvPr/>
        </p:nvPicPr>
        <p:blipFill>
          <a:blip r:embed="rId1" cstate="print"/>
          <a:srcRect l="7143" t="16071" r="5357" b="14286"/>
          <a:stretch>
            <a:fillRect/>
          </a:stretch>
        </p:blipFill>
        <p:spPr>
          <a:xfrm>
            <a:off x="560418" y="3221436"/>
            <a:ext cx="5369735" cy="3159512"/>
          </a:xfrm>
          <a:prstGeom prst="rect">
            <a:avLst/>
          </a:prstGeom>
        </p:spPr>
      </p:pic>
      <p:pic>
        <p:nvPicPr>
          <p:cNvPr id="3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3" t="24564" r="38580" b="26282"/>
          <a:stretch>
            <a:fillRect/>
          </a:stretch>
        </p:blipFill>
        <p:spPr bwMode="auto">
          <a:xfrm>
            <a:off x="-433645" y="3782128"/>
            <a:ext cx="1805245" cy="3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351" y="4648200"/>
            <a:ext cx="2222512" cy="1967878"/>
          </a:xfrm>
          <a:prstGeom prst="rect">
            <a:avLst/>
          </a:prstGeom>
        </p:spPr>
      </p:pic>
      <p:pic>
        <p:nvPicPr>
          <p:cNvPr id="8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522" y="4189863"/>
            <a:ext cx="2702257" cy="1697908"/>
          </a:xfrm>
          <a:prstGeom prst="rect">
            <a:avLst/>
          </a:prstGeom>
        </p:spPr>
      </p:pic>
      <p:sp>
        <p:nvSpPr>
          <p:cNvPr id="9" name="Freeform 12"/>
          <p:cNvSpPr/>
          <p:nvPr/>
        </p:nvSpPr>
        <p:spPr bwMode="gray">
          <a:xfrm>
            <a:off x="3281566" y="1898264"/>
            <a:ext cx="2313355" cy="1557338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rgbClr val="FF66FF"/>
            </a:solidFill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8697" y="3579447"/>
            <a:ext cx="47857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800" dirty="0">
                <a:solidFill>
                  <a:srgbClr val="5F5F5F">
                    <a:lumMod val="50000"/>
                  </a:srgb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Nêu suy nghĩ của em về câu nói: những giá trị, truyền thống tốt đẹp của gia đình, dòng họ sẽ là hành trang vững chắc cho mỗi người khi bước vào đời?</a:t>
            </a:r>
            <a:endParaRPr lang="vi-VN" sz="2800" dirty="0">
              <a:solidFill>
                <a:srgbClr val="5F5F5F">
                  <a:lumMod val="50000"/>
                </a:srgb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4" name="Picture 7" descr="BACK0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66" y="-286949"/>
            <a:ext cx="4820816" cy="227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82554" y="837796"/>
            <a:ext cx="4193327" cy="1138773"/>
          </a:xfrm>
          <a:prstGeom prst="rect">
            <a:avLst/>
          </a:prstGeom>
          <a:solidFill>
            <a:srgbClr val="FFFF00">
              <a:alpha val="70195"/>
            </a:srgbClr>
          </a:solidFill>
          <a:ln w="57150">
            <a:solidFill>
              <a:srgbClr val="FF0000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</a:rPr>
              <a:t>TÔI LÀ.... </a:t>
            </a:r>
            <a:endParaRPr lang="en-US" altLang="en-US" sz="3200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</a:rPr>
              <a:t>NHÀ HÙNG BIỆN</a:t>
            </a:r>
            <a:endParaRPr lang="en-US" altLang="en-US" sz="32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74437" y="282388"/>
            <a:ext cx="6387576" cy="39074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68409" y="376003"/>
            <a:ext cx="657135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/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ta,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duy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lẫn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" name="13.1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63425" y="5103428"/>
            <a:ext cx="609600" cy="60960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511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9" grpId="0" animBg="1"/>
      <p:bldP spid="2" grpId="0"/>
      <p:bldP spid="15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III/ DẶN DÒ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-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Học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bài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1 </a:t>
            </a:r>
            <a:endParaRPr lang="en-US" sz="28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-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Xem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trước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bài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2</a:t>
            </a:r>
            <a:endParaRPr lang="en-US" sz="28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-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Tìm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hiểu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ca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dao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tục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ngữ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về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truyền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thống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dân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tộc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ta</a:t>
            </a:r>
            <a:endParaRPr lang="en-GB" sz="28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5" name="14.1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677464" y="485452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0418" y="0"/>
            <a:ext cx="87170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Rockwell Extra Bold" panose="02060903040505020403" pitchFamily="18" charset="0"/>
              </a:rPr>
              <a:t>CHÚC CÁC EM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Rockwell Extra Bold" panose="02060903040505020403" pitchFamily="18" charset="0"/>
            </a:endParaRP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Rockwell Extra Bold" panose="02060903040505020403" pitchFamily="18" charset="0"/>
              </a:rPr>
              <a:t>LUÔN VUI VẺ, HỌC GIỎI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11631" y="5934670"/>
            <a:ext cx="52645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Rockwell Extra Bold" panose="02060903040505020403" pitchFamily="18" charset="0"/>
              </a:rPr>
              <a:t>HẸN GẶP LẠI.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Rockwell Extra Bold" panose="02060903040505020403" pitchFamily="18" charset="0"/>
            </a:endParaRPr>
          </a:p>
        </p:txBody>
      </p:sp>
      <p:pic>
        <p:nvPicPr>
          <p:cNvPr id="12" name="15.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87820" y="3814689"/>
            <a:ext cx="609600" cy="6096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41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8302" y="750739"/>
            <a:ext cx="787790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  <a:latin typeface="Times" panose="02020603050405020304" pitchFamily="18" charset="0"/>
                <a:cs typeface="Times" panose="02020603050405020304" pitchFamily="18" charset="0"/>
              </a:rPr>
              <a:t>NỘI DUNG HỌC TRỰC TUYẾN </a:t>
            </a:r>
            <a:endParaRPr lang="en-US" sz="2400" dirty="0">
              <a:highlight>
                <a:srgbClr val="FFFF00"/>
              </a:highlight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vi-VN" sz="2400" dirty="0">
                <a:latin typeface="Times" panose="02020603050405020304" pitchFamily="18" charset="0"/>
                <a:cs typeface="Times" panose="02020603050405020304" pitchFamily="18" charset="0"/>
              </a:rPr>
              <a:t> - Giới thiệu giáo viên dạy khối 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6</a:t>
            </a:r>
            <a:r>
              <a:rPr lang="vi-VN" sz="2400" dirty="0"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r>
              <a:rPr 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Thầy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Lâm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Sang </a:t>
            </a:r>
            <a:r>
              <a:rPr 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Giàu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vi-VN" sz="24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endParaRPr 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vi-VN" sz="2400" dirty="0">
                <a:latin typeface="Times" panose="02020603050405020304" pitchFamily="18" charset="0"/>
                <a:cs typeface="Times" panose="02020603050405020304" pitchFamily="18" charset="0"/>
              </a:rPr>
              <a:t>Hướng dẫn đọc sách giáo khoa từ internet: gõ vào google cụm từ “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(S</a:t>
            </a:r>
            <a:r>
              <a:rPr lang="vi-VN" sz="2400" dirty="0">
                <a:latin typeface="Times" panose="02020603050405020304" pitchFamily="18" charset="0"/>
                <a:cs typeface="Times" panose="02020603050405020304" pitchFamily="18" charset="0"/>
              </a:rPr>
              <a:t>ách giáo khoa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Chân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trời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sáng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tạo</a:t>
            </a:r>
            <a:r>
              <a:rPr lang="vi-VN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GDCD 6)</a:t>
            </a:r>
            <a:r>
              <a:rPr lang="vi-VN" sz="2400" dirty="0">
                <a:latin typeface="Times" panose="02020603050405020304" pitchFamily="18" charset="0"/>
                <a:cs typeface="Times" panose="02020603050405020304" pitchFamily="18" charset="0"/>
              </a:rPr>
              <a:t>”, sau đó chọn bài cần học. </a:t>
            </a:r>
            <a:endParaRPr 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vi-VN" sz="2400" dirty="0">
                <a:latin typeface="Times" panose="02020603050405020304" pitchFamily="18" charset="0"/>
                <a:cs typeface="Times" panose="02020603050405020304" pitchFamily="18" charset="0"/>
              </a:rPr>
              <a:t>Hướng dẫn hình thức học </a:t>
            </a:r>
            <a:endParaRPr 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vi-VN" sz="2400" dirty="0">
                <a:latin typeface="Times" panose="02020603050405020304" pitchFamily="18" charset="0"/>
                <a:cs typeface="Times" panose="02020603050405020304" pitchFamily="18" charset="0"/>
              </a:rPr>
              <a:t> Vào web trường THCS Nguyễn Văn Bé tải bài về học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endParaRPr 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vi-VN" sz="2400" dirty="0">
                <a:latin typeface="Times" panose="02020603050405020304" pitchFamily="18" charset="0"/>
                <a:cs typeface="Times" panose="02020603050405020304" pitchFamily="18" charset="0"/>
              </a:rPr>
              <a:t>  Hoặc nghe giảng trực tuyến với giáo viên. </a:t>
            </a:r>
            <a:endParaRPr 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vi-VN" sz="2400" dirty="0">
                <a:latin typeface="Times" panose="02020603050405020304" pitchFamily="18" charset="0"/>
                <a:cs typeface="Times" panose="02020603050405020304" pitchFamily="18" charset="0"/>
              </a:rPr>
              <a:t>Phương pháp học: tự giác học và làm bài đầy đủ vào vở; có thắc mắc liên hệ với giáo viên qua email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: </a:t>
            </a:r>
            <a:r>
              <a:rPr lang="en-US" sz="24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hlinkClick r:id="rId1"/>
              </a:rPr>
              <a:t>Lsg2009vn@gmail.com</a:t>
            </a:r>
            <a:endParaRPr lang="en-US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vi-VN" sz="2400" dirty="0">
                <a:latin typeface="Times" panose="02020603050405020304" pitchFamily="18" charset="0"/>
                <a:cs typeface="Times" panose="02020603050405020304" pitchFamily="18" charset="0"/>
              </a:rPr>
              <a:t>Thời gian học: từ thứ ba hàng tuần đến cuối tuần, giờ học tùy học sinh chọn; học đủ </a:t>
            </a:r>
            <a:r>
              <a:rPr 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một</a:t>
            </a:r>
            <a:r>
              <a:rPr lang="vi-VN" sz="2400" dirty="0">
                <a:latin typeface="Times" panose="02020603050405020304" pitchFamily="18" charset="0"/>
                <a:cs typeface="Times" panose="02020603050405020304" pitchFamily="18" charset="0"/>
              </a:rPr>
              <a:t> bài một tuần</a:t>
            </a:r>
            <a:endParaRPr lang="en-GB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8" name="2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24911" y="5802461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9358" y="78286"/>
            <a:ext cx="3844357" cy="27814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992" y="78286"/>
            <a:ext cx="3592220" cy="27138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358" y="3410388"/>
            <a:ext cx="3844358" cy="27589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253" y="3410387"/>
            <a:ext cx="3580959" cy="27589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49358" y="2839707"/>
            <a:ext cx="3712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Truyền thống h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72823" y="2808930"/>
            <a:ext cx="3556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Truyền thống nghề dệt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6539" y="6180278"/>
            <a:ext cx="3751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Truyền thống nghề gốm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64071" y="6234066"/>
            <a:ext cx="3740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Truyền thống yêu nước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2994" y="118534"/>
            <a:ext cx="2174938" cy="13020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I/ K</a:t>
            </a:r>
            <a:r>
              <a:rPr lang="en-GB" sz="4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HỞI</a:t>
            </a:r>
            <a:r>
              <a:rPr lang="vi-VN" sz="4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0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GB" sz="4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0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94129" y="1600200"/>
            <a:ext cx="3271956" cy="5068875"/>
          </a:xfrm>
          <a:prstGeom prst="cloud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2445" y="2129516"/>
            <a:ext cx="239175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uan sát những hình ảnh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biết các hình ảnh đó thể hiện những truyền thống nào của gia đình, dòng họ</a:t>
            </a:r>
            <a:endParaRPr lang="en-US" sz="2800" dirty="0"/>
          </a:p>
        </p:txBody>
      </p:sp>
      <p:pic>
        <p:nvPicPr>
          <p:cNvPr id="25" name="33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33214" y="6248400"/>
            <a:ext cx="609600" cy="60960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69799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b00f0a891b96caa050f493ee863d966a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3" t="12427" r="9872" b="3661"/>
          <a:stretch>
            <a:fillRect/>
          </a:stretch>
        </p:blipFill>
        <p:spPr bwMode="auto">
          <a:xfrm>
            <a:off x="3254542" y="699247"/>
            <a:ext cx="1660358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2994" y="118534"/>
            <a:ext cx="2174938" cy="13020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I/ K</a:t>
            </a:r>
            <a:r>
              <a:rPr lang="en-GB" sz="4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HỞI</a:t>
            </a:r>
            <a:r>
              <a:rPr lang="vi-VN" sz="4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0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GB" sz="4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0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94129" y="1600200"/>
            <a:ext cx="3271956" cy="5068875"/>
          </a:xfrm>
          <a:prstGeom prst="cloud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0759" y="2364922"/>
            <a:ext cx="27953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Qua hoạt động </a:t>
            </a:r>
            <a:endParaRPr lang="vi-VN" sz="28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vi-VN" sz="28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“ Khởi động” các em hãy cho biết gia đình, dòng họ có những truyền thống nào?</a:t>
            </a:r>
            <a:endParaRPr lang="en-US" sz="28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14900" y="91640"/>
            <a:ext cx="6999194" cy="657743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idx="2"/>
          </p:nvPr>
        </p:nvSpPr>
        <p:spPr>
          <a:xfrm>
            <a:off x="5067336" y="282388"/>
            <a:ext cx="6967782" cy="3368396"/>
          </a:xfrm>
        </p:spPr>
        <p:txBody>
          <a:bodyPr>
            <a:noAutofit/>
          </a:bodyPr>
          <a:lstStyle/>
          <a:p>
            <a:endParaRPr lang="en-US" sz="3600" dirty="0">
              <a:solidFill>
                <a:srgbClr val="00B0F0"/>
              </a:solidFill>
              <a:latin typeface="Rockwell" panose="02060603020205020403" pitchFamily="18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latin typeface="Rockwell" panose="02060603020205020403" pitchFamily="18" charset="0"/>
              </a:rPr>
              <a:t>Truyền</a:t>
            </a:r>
            <a:r>
              <a:rPr lang="en-US" sz="3600" dirty="0">
                <a:solidFill>
                  <a:srgbClr val="002060"/>
                </a:solidFill>
                <a:latin typeface="Rockwell" panose="02060603020205020403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ckwell" panose="02060603020205020403" pitchFamily="18" charset="0"/>
              </a:rPr>
              <a:t>thống</a:t>
            </a:r>
            <a:r>
              <a:rPr lang="en-US" sz="3600" dirty="0">
                <a:solidFill>
                  <a:srgbClr val="002060"/>
                </a:solidFill>
                <a:latin typeface="Rockwell" panose="02060603020205020403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ckwell" panose="02060603020205020403" pitchFamily="18" charset="0"/>
              </a:rPr>
              <a:t>yêu</a:t>
            </a:r>
            <a:r>
              <a:rPr lang="en-US" sz="3600" dirty="0">
                <a:solidFill>
                  <a:srgbClr val="002060"/>
                </a:solidFill>
                <a:latin typeface="Rockwell" panose="02060603020205020403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ckwell" panose="02060603020205020403" pitchFamily="18" charset="0"/>
              </a:rPr>
              <a:t>nước</a:t>
            </a:r>
            <a:endParaRPr lang="en-US" sz="3600" dirty="0">
              <a:solidFill>
                <a:srgbClr val="002060"/>
              </a:solidFill>
              <a:latin typeface="Rockwell" panose="02060603020205020403" pitchFamily="18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latin typeface="Rockwell" panose="02060603020205020403" pitchFamily="18" charset="0"/>
              </a:rPr>
              <a:t>Truyền</a:t>
            </a:r>
            <a:r>
              <a:rPr lang="en-US" sz="3600" dirty="0">
                <a:solidFill>
                  <a:srgbClr val="002060"/>
                </a:solidFill>
                <a:latin typeface="Rockwell" panose="02060603020205020403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ckwell" panose="02060603020205020403" pitchFamily="18" charset="0"/>
              </a:rPr>
              <a:t>thống</a:t>
            </a:r>
            <a:r>
              <a:rPr lang="en-US" sz="3600" dirty="0">
                <a:solidFill>
                  <a:srgbClr val="002060"/>
                </a:solidFill>
                <a:latin typeface="Rockwell" panose="02060603020205020403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ckwell" panose="02060603020205020403" pitchFamily="18" charset="0"/>
              </a:rPr>
              <a:t>hiếu</a:t>
            </a:r>
            <a:r>
              <a:rPr lang="en-US" sz="3600" dirty="0">
                <a:solidFill>
                  <a:srgbClr val="002060"/>
                </a:solidFill>
                <a:latin typeface="Rockwell" panose="02060603020205020403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ckwell" panose="02060603020205020403" pitchFamily="18" charset="0"/>
              </a:rPr>
              <a:t>học</a:t>
            </a:r>
            <a:endParaRPr lang="en-US" sz="3600" dirty="0">
              <a:solidFill>
                <a:srgbClr val="002060"/>
              </a:solidFill>
              <a:latin typeface="Rockwell" panose="02060603020205020403" pitchFamily="18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latin typeface="Rockwell" panose="02060603020205020403" pitchFamily="18" charset="0"/>
              </a:rPr>
              <a:t>Truyền</a:t>
            </a:r>
            <a:r>
              <a:rPr lang="en-US" sz="3600" dirty="0">
                <a:solidFill>
                  <a:srgbClr val="002060"/>
                </a:solidFill>
                <a:latin typeface="Rockwell" panose="02060603020205020403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ckwell" panose="02060603020205020403" pitchFamily="18" charset="0"/>
              </a:rPr>
              <a:t>thống</a:t>
            </a:r>
            <a:r>
              <a:rPr lang="en-US" sz="3600" dirty="0">
                <a:solidFill>
                  <a:srgbClr val="002060"/>
                </a:solidFill>
                <a:latin typeface="Rockwell" panose="02060603020205020403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ckwell" panose="02060603020205020403" pitchFamily="18" charset="0"/>
              </a:rPr>
              <a:t>nghề</a:t>
            </a:r>
            <a:r>
              <a:rPr lang="en-US" sz="3600" dirty="0">
                <a:solidFill>
                  <a:srgbClr val="002060"/>
                </a:solidFill>
                <a:latin typeface="Rockwell" panose="02060603020205020403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ckwell" panose="02060603020205020403" pitchFamily="18" charset="0"/>
              </a:rPr>
              <a:t>dệt</a:t>
            </a:r>
            <a:r>
              <a:rPr lang="en-US" sz="3600" dirty="0">
                <a:solidFill>
                  <a:srgbClr val="002060"/>
                </a:solidFill>
                <a:latin typeface="Rockwell" panose="02060603020205020403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ckwell" panose="02060603020205020403" pitchFamily="18" charset="0"/>
              </a:rPr>
              <a:t>vải</a:t>
            </a:r>
            <a:endParaRPr lang="en-US" sz="3600" dirty="0">
              <a:solidFill>
                <a:srgbClr val="002060"/>
              </a:solidFill>
              <a:latin typeface="Rockwell" panose="02060603020205020403" pitchFamily="18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latin typeface="Rockwell" panose="02060603020205020403" pitchFamily="18" charset="0"/>
              </a:rPr>
              <a:t>Truyền</a:t>
            </a:r>
            <a:r>
              <a:rPr lang="en-US" sz="3600" dirty="0">
                <a:solidFill>
                  <a:srgbClr val="002060"/>
                </a:solidFill>
                <a:latin typeface="Rockwell" panose="02060603020205020403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ckwell" panose="02060603020205020403" pitchFamily="18" charset="0"/>
              </a:rPr>
              <a:t>thống</a:t>
            </a:r>
            <a:r>
              <a:rPr lang="en-US" sz="3600" dirty="0">
                <a:solidFill>
                  <a:srgbClr val="002060"/>
                </a:solidFill>
                <a:latin typeface="Rockwell" panose="02060603020205020403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ckwell" panose="02060603020205020403" pitchFamily="18" charset="0"/>
              </a:rPr>
              <a:t>nghề</a:t>
            </a:r>
            <a:r>
              <a:rPr lang="en-US" sz="3600" dirty="0">
                <a:solidFill>
                  <a:srgbClr val="002060"/>
                </a:solidFill>
                <a:latin typeface="Rockwell" panose="02060603020205020403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ckwell" panose="02060603020205020403" pitchFamily="18" charset="0"/>
              </a:rPr>
              <a:t>làm</a:t>
            </a:r>
            <a:r>
              <a:rPr lang="en-US" sz="3600" dirty="0">
                <a:solidFill>
                  <a:srgbClr val="002060"/>
                </a:solidFill>
                <a:latin typeface="Rockwell" panose="02060603020205020403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ckwell" panose="02060603020205020403" pitchFamily="18" charset="0"/>
              </a:rPr>
              <a:t>gốm</a:t>
            </a:r>
            <a:endParaRPr lang="en-US" sz="3600" dirty="0">
              <a:solidFill>
                <a:srgbClr val="002060"/>
              </a:solidFill>
              <a:latin typeface="Rockwell" panose="02060603020205020403" pitchFamily="18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latin typeface="Rockwell" panose="02060603020205020403" pitchFamily="18" charset="0"/>
              </a:rPr>
              <a:t>Truyền</a:t>
            </a:r>
            <a:r>
              <a:rPr lang="en-US" sz="3600" dirty="0">
                <a:solidFill>
                  <a:srgbClr val="002060"/>
                </a:solidFill>
                <a:latin typeface="Rockwell" panose="02060603020205020403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ckwell" panose="02060603020205020403" pitchFamily="18" charset="0"/>
              </a:rPr>
              <a:t>thống</a:t>
            </a:r>
            <a:r>
              <a:rPr lang="en-US" sz="3600" dirty="0">
                <a:solidFill>
                  <a:srgbClr val="002060"/>
                </a:solidFill>
                <a:latin typeface="Rockwell" panose="02060603020205020403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ckwell" panose="02060603020205020403" pitchFamily="18" charset="0"/>
              </a:rPr>
              <a:t>nghề</a:t>
            </a:r>
            <a:r>
              <a:rPr lang="en-US" sz="3600" dirty="0">
                <a:solidFill>
                  <a:srgbClr val="002060"/>
                </a:solidFill>
                <a:latin typeface="Rockwell" panose="02060603020205020403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ckwell" panose="02060603020205020403" pitchFamily="18" charset="0"/>
              </a:rPr>
              <a:t>đan</a:t>
            </a:r>
            <a:r>
              <a:rPr lang="en-US" sz="3600" dirty="0">
                <a:solidFill>
                  <a:srgbClr val="002060"/>
                </a:solidFill>
                <a:latin typeface="Rockwell" panose="02060603020205020403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ckwell" panose="02060603020205020403" pitchFamily="18" charset="0"/>
              </a:rPr>
              <a:t>giỏ</a:t>
            </a:r>
            <a:endParaRPr lang="en-US" sz="3600" dirty="0">
              <a:solidFill>
                <a:srgbClr val="002060"/>
              </a:solidFill>
              <a:latin typeface="Rockwell" panose="02060603020205020403" pitchFamily="18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latin typeface="Rockwell" panose="02060603020205020403" pitchFamily="18" charset="0"/>
              </a:rPr>
              <a:t>Truyền</a:t>
            </a:r>
            <a:r>
              <a:rPr lang="en-US" sz="3600" dirty="0">
                <a:solidFill>
                  <a:srgbClr val="002060"/>
                </a:solidFill>
                <a:latin typeface="Rockwell" panose="02060603020205020403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ckwell" panose="02060603020205020403" pitchFamily="18" charset="0"/>
              </a:rPr>
              <a:t>thống</a:t>
            </a:r>
            <a:r>
              <a:rPr lang="en-US" sz="3600" dirty="0">
                <a:solidFill>
                  <a:srgbClr val="002060"/>
                </a:solidFill>
                <a:latin typeface="Rockwell" panose="02060603020205020403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ckwell" panose="02060603020205020403" pitchFamily="18" charset="0"/>
              </a:rPr>
              <a:t>chăn</a:t>
            </a:r>
            <a:r>
              <a:rPr lang="en-US" sz="3600" dirty="0">
                <a:solidFill>
                  <a:srgbClr val="002060"/>
                </a:solidFill>
                <a:latin typeface="Rockwell" panose="02060603020205020403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ckwell" panose="02060603020205020403" pitchFamily="18" charset="0"/>
              </a:rPr>
              <a:t>nuôi</a:t>
            </a:r>
            <a:r>
              <a:rPr lang="en-US" sz="3600" dirty="0">
                <a:solidFill>
                  <a:srgbClr val="002060"/>
                </a:solidFill>
                <a:latin typeface="Rockwell" panose="02060603020205020403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ckwell" panose="02060603020205020403" pitchFamily="18" charset="0"/>
              </a:rPr>
              <a:t>bò</a:t>
            </a:r>
            <a:r>
              <a:rPr lang="vi-VN" sz="3600" dirty="0">
                <a:solidFill>
                  <a:srgbClr val="002060"/>
                </a:solidFill>
                <a:latin typeface="Rockwell" panose="02060603020205020403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ckwell" panose="02060603020205020403" pitchFamily="18" charset="0"/>
              </a:rPr>
              <a:t>sữa</a:t>
            </a:r>
            <a:endParaRPr lang="en-US" sz="3600" dirty="0">
              <a:solidFill>
                <a:srgbClr val="002060"/>
              </a:solidFill>
              <a:latin typeface="Rockwell" panose="02060603020205020403" pitchFamily="18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latin typeface="Rockwell" panose="02060603020205020403" pitchFamily="18" charset="0"/>
              </a:rPr>
              <a:t>Truyền</a:t>
            </a:r>
            <a:r>
              <a:rPr lang="en-US" sz="3600" dirty="0">
                <a:solidFill>
                  <a:srgbClr val="002060"/>
                </a:solidFill>
                <a:latin typeface="Rockwell" panose="02060603020205020403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ckwell" panose="02060603020205020403" pitchFamily="18" charset="0"/>
              </a:rPr>
              <a:t>thống</a:t>
            </a:r>
            <a:r>
              <a:rPr lang="en-US" sz="3600" dirty="0">
                <a:solidFill>
                  <a:srgbClr val="002060"/>
                </a:solidFill>
                <a:latin typeface="Rockwell" panose="02060603020205020403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ckwell" panose="02060603020205020403" pitchFamily="18" charset="0"/>
              </a:rPr>
              <a:t>gói</a:t>
            </a:r>
            <a:r>
              <a:rPr lang="en-US" sz="3600" dirty="0">
                <a:solidFill>
                  <a:srgbClr val="002060"/>
                </a:solidFill>
                <a:latin typeface="Rockwell" panose="02060603020205020403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ckwell" panose="02060603020205020403" pitchFamily="18" charset="0"/>
              </a:rPr>
              <a:t>bánh</a:t>
            </a:r>
            <a:r>
              <a:rPr lang="en-US" sz="3600" dirty="0">
                <a:solidFill>
                  <a:srgbClr val="002060"/>
                </a:solidFill>
                <a:latin typeface="Rockwell" panose="02060603020205020403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ckwell" panose="02060603020205020403" pitchFamily="18" charset="0"/>
              </a:rPr>
              <a:t>tét</a:t>
            </a:r>
            <a:endParaRPr lang="en-US" sz="3600" dirty="0">
              <a:solidFill>
                <a:srgbClr val="002060"/>
              </a:solidFill>
              <a:latin typeface="Rockwell" panose="02060603020205020403" pitchFamily="18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latin typeface="Rockwell" panose="02060603020205020403" pitchFamily="18" charset="0"/>
              </a:rPr>
              <a:t>Truyền</a:t>
            </a:r>
            <a:r>
              <a:rPr lang="en-US" sz="3600" dirty="0">
                <a:solidFill>
                  <a:srgbClr val="002060"/>
                </a:solidFill>
                <a:latin typeface="Rockwell" panose="02060603020205020403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ckwell" panose="02060603020205020403" pitchFamily="18" charset="0"/>
              </a:rPr>
              <a:t>thống</a:t>
            </a:r>
            <a:r>
              <a:rPr lang="en-US" sz="3600" dirty="0">
                <a:solidFill>
                  <a:srgbClr val="002060"/>
                </a:solidFill>
                <a:latin typeface="Rockwell" panose="02060603020205020403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ckwell" panose="02060603020205020403" pitchFamily="18" charset="0"/>
              </a:rPr>
              <a:t>chúc</a:t>
            </a:r>
            <a:r>
              <a:rPr lang="en-US" sz="3600" dirty="0">
                <a:solidFill>
                  <a:srgbClr val="002060"/>
                </a:solidFill>
                <a:latin typeface="Rockwell" panose="02060603020205020403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ckwell" panose="02060603020205020403" pitchFamily="18" charset="0"/>
              </a:rPr>
              <a:t>tết</a:t>
            </a:r>
            <a:r>
              <a:rPr lang="en-US" sz="3600" dirty="0">
                <a:solidFill>
                  <a:srgbClr val="002060"/>
                </a:solidFill>
                <a:latin typeface="Rockwell" panose="02060603020205020403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ckwell" panose="02060603020205020403" pitchFamily="18" charset="0"/>
              </a:rPr>
              <a:t>ông</a:t>
            </a:r>
            <a:r>
              <a:rPr lang="en-US" sz="3600" dirty="0">
                <a:solidFill>
                  <a:srgbClr val="002060"/>
                </a:solidFill>
                <a:latin typeface="Rockwell" panose="02060603020205020403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ckwell" panose="02060603020205020403" pitchFamily="18" charset="0"/>
              </a:rPr>
              <a:t>bà</a:t>
            </a:r>
            <a:r>
              <a:rPr lang="en-US" sz="3600" dirty="0">
                <a:solidFill>
                  <a:srgbClr val="002060"/>
                </a:solidFill>
                <a:latin typeface="Rockwell" panose="02060603020205020403" pitchFamily="18" charset="0"/>
              </a:rPr>
              <a:t>…</a:t>
            </a:r>
            <a:endParaRPr lang="en-US" sz="3600" dirty="0">
              <a:solidFill>
                <a:srgbClr val="002060"/>
              </a:solidFill>
              <a:latin typeface="Rockwell" panose="02060603020205020403" pitchFamily="18" charset="0"/>
            </a:endParaRPr>
          </a:p>
          <a:p>
            <a:endParaRPr lang="en-US" sz="3600" dirty="0">
              <a:solidFill>
                <a:srgbClr val="002060"/>
              </a:solidFill>
              <a:latin typeface="Rockwell" panose="02060603020205020403" pitchFamily="18" charset="0"/>
            </a:endParaRPr>
          </a:p>
        </p:txBody>
      </p:sp>
      <p:pic>
        <p:nvPicPr>
          <p:cNvPr id="17" name="44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79921" y="5205780"/>
            <a:ext cx="609600" cy="6096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276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alphaModFix amt="46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2-Point Star 5"/>
          <p:cNvSpPr/>
          <p:nvPr/>
        </p:nvSpPr>
        <p:spPr>
          <a:xfrm>
            <a:off x="867978" y="0"/>
            <a:ext cx="9661069" cy="2928989"/>
          </a:xfrm>
          <a:prstGeom prst="star1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文本框 10"/>
          <p:cNvSpPr txBox="1"/>
          <p:nvPr/>
        </p:nvSpPr>
        <p:spPr>
          <a:xfrm>
            <a:off x="1211521" y="612316"/>
            <a:ext cx="861828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en-US" altLang="zh-CN" sz="8800" dirty="0">
                <a:solidFill>
                  <a:srgbClr val="FF000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KHÁM PHÁ</a:t>
            </a:r>
            <a:endParaRPr lang="vi-VN" altLang="zh-CN" sz="8800" dirty="0">
              <a:solidFill>
                <a:srgbClr val="FF0000"/>
              </a:solidFill>
              <a:effectLst>
                <a:glow rad="101600">
                  <a:srgbClr val="E6B91E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ctr"/>
            <a:r>
              <a:rPr lang="vi-VN" altLang="zh-CN" sz="3600" dirty="0">
                <a:solidFill>
                  <a:schemeClr val="tx2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SGK/6  </a:t>
            </a:r>
            <a:endParaRPr lang="zh-CN" altLang="en-US" sz="3600" dirty="0">
              <a:solidFill>
                <a:schemeClr val="tx2"/>
              </a:solidFill>
              <a:effectLst>
                <a:glow rad="101600">
                  <a:srgbClr val="E6B91E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8800" dirty="0">
                <a:solidFill>
                  <a:srgbClr val="FF000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endParaRPr lang="zh-CN" altLang="en-US" sz="8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5.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00824" y="5346895"/>
            <a:ext cx="609600" cy="6096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22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4176976" y="-126608"/>
            <a:ext cx="32639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THÔNG TIN</a:t>
            </a:r>
            <a:endParaRPr lang="en-US" altLang="en-US" sz="2000" dirty="0">
              <a:solidFill>
                <a:srgbClr val="5F5F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6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260" y="-388341"/>
            <a:ext cx="3263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11789" y="-70256"/>
            <a:ext cx="3122843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THÔNG TIN</a:t>
            </a:r>
            <a:endParaRPr lang="en-US" altLang="en-US" sz="2000" b="1" dirty="0">
              <a:solidFill>
                <a:srgbClr val="5F5F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53" y="1922929"/>
            <a:ext cx="3961823" cy="4276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4383741" y="873789"/>
            <a:ext cx="7624483" cy="5890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652682" y="1016392"/>
            <a:ext cx="7187451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tabLst>
                <a:tab pos="274320" algn="l"/>
              </a:tabLs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tabLst>
                <a:tab pos="274320" algn="l"/>
              </a:tabLs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tabLst>
                <a:tab pos="274320" algn="l"/>
              </a:tabLs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tabLst>
                <a:tab pos="274320" algn="l"/>
              </a:tabLs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tabLst>
                <a:tab pos="274320" algn="l"/>
              </a:tabLs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74320" algn="l"/>
              </a:tabLs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74320" algn="l"/>
              </a:tabLs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74320" algn="l"/>
              </a:tabLs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74320" algn="l"/>
              </a:tabLs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</a:t>
            </a:r>
            <a:r>
              <a:rPr lang="vi-VN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Nam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Nam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36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dirty="0">
              <a:solidFill>
                <a:srgbClr val="3B38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66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08612" y="6343903"/>
            <a:ext cx="609600" cy="60960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712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554" y="1873817"/>
            <a:ext cx="3668994" cy="4047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260" y="-388341"/>
            <a:ext cx="3263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111789" y="0"/>
            <a:ext cx="3122843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THÔNG TIN</a:t>
            </a:r>
            <a:endParaRPr lang="en-US" altLang="en-US" sz="2000" b="1" dirty="0">
              <a:solidFill>
                <a:srgbClr val="5F5F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8258" y="914401"/>
            <a:ext cx="7463118" cy="56746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08431" y="1143000"/>
            <a:ext cx="7022772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tabLst>
                <a:tab pos="274320" algn="l"/>
              </a:tabLs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tabLst>
                <a:tab pos="274320" algn="l"/>
              </a:tabLs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tabLst>
                <a:tab pos="274320" algn="l"/>
              </a:tabLs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tabLst>
                <a:tab pos="274320" algn="l"/>
              </a:tabLs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tabLst>
                <a:tab pos="274320" algn="l"/>
              </a:tabLs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74320" algn="l"/>
              </a:tabLs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74320" algn="l"/>
              </a:tabLs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74320" algn="l"/>
              </a:tabLs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74320" algn="l"/>
              </a:tabLs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 2: Hai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giềng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quí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32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3B38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77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71549" y="6284259"/>
            <a:ext cx="609600" cy="60960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157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260" y="-388341"/>
            <a:ext cx="3263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9301" name="TextBox 7"/>
          <p:cNvSpPr txBox="1">
            <a:spLocks noChangeArrowheads="1"/>
          </p:cNvSpPr>
          <p:nvPr/>
        </p:nvSpPr>
        <p:spPr bwMode="auto">
          <a:xfrm>
            <a:off x="4176976" y="-26732"/>
            <a:ext cx="32639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THÔNG TIN</a:t>
            </a:r>
            <a:endParaRPr lang="en-US" altLang="en-US" sz="2000" dirty="0">
              <a:solidFill>
                <a:srgbClr val="5F5F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79306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35" y="1761565"/>
            <a:ext cx="4047565" cy="4303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518212" y="941294"/>
            <a:ext cx="7490012" cy="57687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693024" y="1116268"/>
            <a:ext cx="7140388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tabLst>
                <a:tab pos="274320" algn="l"/>
              </a:tabLs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tabLst>
                <a:tab pos="274320" algn="l"/>
              </a:tabLs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tabLst>
                <a:tab pos="274320" algn="l"/>
              </a:tabLs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tabLst>
                <a:tab pos="274320" algn="l"/>
              </a:tabLs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tabLst>
                <a:tab pos="274320" algn="l"/>
              </a:tabLs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74320" algn="l"/>
              </a:tabLs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74320" algn="l"/>
              </a:tabLs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74320" algn="l"/>
              </a:tabLs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74320" algn="l"/>
              </a:tabLs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 3: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Khuê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Khuê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Khuê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rảnh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rỗi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cha.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Khuê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34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400" b="1" dirty="0">
              <a:solidFill>
                <a:srgbClr val="3B38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88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76976" y="6100482"/>
            <a:ext cx="609600" cy="60960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7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7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568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079301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5" descr="b00f0a891b96caa050f493ee863d966a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3" t="12427" r="9872" b="3661"/>
          <a:stretch>
            <a:fillRect/>
          </a:stretch>
        </p:blipFill>
        <p:spPr bwMode="auto">
          <a:xfrm>
            <a:off x="3526627" y="3433762"/>
            <a:ext cx="2006838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74811" y="110314"/>
            <a:ext cx="5015753" cy="327834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dirty="0">
                <a:latin typeface="Times" panose="02020603050405020304" pitchFamily="18" charset="0"/>
                <a:cs typeface="Times" panose="02020603050405020304" pitchFamily="18" charset="0"/>
              </a:rPr>
              <a:t>     </a:t>
            </a:r>
            <a:endParaRPr lang="vi-VN" sz="28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/>
            <a:r>
              <a:rPr lang="vi-VN" sz="2800" dirty="0">
                <a:latin typeface="Times" panose="02020603050405020304" pitchFamily="18" charset="0"/>
                <a:cs typeface="Times" panose="02020603050405020304" pitchFamily="18" charset="0"/>
              </a:rPr>
              <a:t>Dựa vào các thông tin trên, các em hãy cho biết:</a:t>
            </a:r>
            <a:endParaRPr lang="vi-VN" sz="28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vi-VN" sz="2800" dirty="0">
                <a:latin typeface="Times" panose="02020603050405020304" pitchFamily="18" charset="0"/>
                <a:cs typeface="Times" panose="02020603050405020304" pitchFamily="18" charset="0"/>
              </a:rPr>
              <a:t>Gia đình Nam, Hà, Khuê có những truyền thống gì?</a:t>
            </a:r>
            <a:endParaRPr lang="vi-VN" sz="28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vi-VN" sz="2800" dirty="0">
                <a:latin typeface="Times" panose="02020603050405020304" pitchFamily="18" charset="0"/>
                <a:cs typeface="Times" panose="02020603050405020304" pitchFamily="18" charset="0"/>
              </a:rPr>
              <a:t>Nam, Hà, Khuê tự hào về truyền thống nào của gia đình mình, dòng họ mình?</a:t>
            </a:r>
            <a:endParaRPr lang="en-US" sz="28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92270" y="188259"/>
            <a:ext cx="6615953" cy="65566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idx="2"/>
          </p:nvPr>
        </p:nvSpPr>
        <p:spPr>
          <a:xfrm>
            <a:off x="5634318" y="282388"/>
            <a:ext cx="6306670" cy="5040154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Nam: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Khuê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- Nam: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Khuê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99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85764" y="6135348"/>
            <a:ext cx="609600" cy="6096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940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9" grpId="0" build="p"/>
    </p:bldLst>
  </p:timing>
</p:sld>
</file>

<file path=ppt/tags/tag1.xml><?xml version="1.0" encoding="utf-8"?>
<p:tagLst xmlns:p="http://schemas.openxmlformats.org/presentationml/2006/main">
  <p:tag name="TIMING" val="|0.7|0.9|5.4|0.2|0.2|0.2|0.2|0.2"/>
</p:tagLst>
</file>

<file path=ppt/tags/tag10.xml><?xml version="1.0" encoding="utf-8"?>
<p:tagLst xmlns:p="http://schemas.openxmlformats.org/presentationml/2006/main">
  <p:tag name="TIMING" val="|0.1"/>
</p:tagLst>
</file>

<file path=ppt/tags/tag11.xml><?xml version="1.0" encoding="utf-8"?>
<p:tagLst xmlns:p="http://schemas.openxmlformats.org/presentationml/2006/main">
  <p:tag name="TIMING" val="|0.2|0.2|0.2|0.2"/>
</p:tagLst>
</file>

<file path=ppt/tags/tag12.xml><?xml version="1.0" encoding="utf-8"?>
<p:tagLst xmlns:p="http://schemas.openxmlformats.org/presentationml/2006/main">
  <p:tag name="TIMING" val="|0.1"/>
</p:tagLst>
</file>

<file path=ppt/tags/tag2.xml><?xml version="1.0" encoding="utf-8"?>
<p:tagLst xmlns:p="http://schemas.openxmlformats.org/presentationml/2006/main">
  <p:tag name="TIMING" val="|0|0|0.2|0.2|0.2|0.2|0.2|0.2|0.2"/>
</p:tagLst>
</file>

<file path=ppt/tags/tag3.xml><?xml version="1.0" encoding="utf-8"?>
<p:tagLst xmlns:p="http://schemas.openxmlformats.org/presentationml/2006/main">
  <p:tag name="TIMING" val="|0.3"/>
</p:tagLst>
</file>

<file path=ppt/tags/tag4.xml><?xml version="1.0" encoding="utf-8"?>
<p:tagLst xmlns:p="http://schemas.openxmlformats.org/presentationml/2006/main">
  <p:tag name="TIMING" val="|0.3|0.2|0.2"/>
</p:tagLst>
</file>

<file path=ppt/tags/tag5.xml><?xml version="1.0" encoding="utf-8"?>
<p:tagLst xmlns:p="http://schemas.openxmlformats.org/presentationml/2006/main">
  <p:tag name="TIMING" val="|0.3|0.2"/>
</p:tagLst>
</file>

<file path=ppt/tags/tag6.xml><?xml version="1.0" encoding="utf-8"?>
<p:tagLst xmlns:p="http://schemas.openxmlformats.org/presentationml/2006/main">
  <p:tag name="TIMING" val="|0.1|0.2|0.2"/>
</p:tagLst>
</file>

<file path=ppt/tags/tag7.xml><?xml version="1.0" encoding="utf-8"?>
<p:tagLst xmlns:p="http://schemas.openxmlformats.org/presentationml/2006/main">
  <p:tag name="TIMING" val="|0.2|0.2|0.2|0.2|0.2|0.2|0.2"/>
</p:tagLst>
</file>

<file path=ppt/tags/tag8.xml><?xml version="1.0" encoding="utf-8"?>
<p:tagLst xmlns:p="http://schemas.openxmlformats.org/presentationml/2006/main">
  <p:tag name="TIMING" val="|0.4"/>
</p:tagLst>
</file>

<file path=ppt/tags/tag9.xml><?xml version="1.0" encoding="utf-8"?>
<p:tagLst xmlns:p="http://schemas.openxmlformats.org/presentationml/2006/main">
  <p:tag name="TIMING" val="|0.3|0.2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4091</Words>
  <Application>WPS Presentation</Application>
  <PresentationFormat>Widescreen</PresentationFormat>
  <Paragraphs>110</Paragraphs>
  <Slides>15</Slides>
  <Notes>1</Notes>
  <HiddenSlides>0</HiddenSlides>
  <MMClips>15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3" baseType="lpstr">
      <vt:lpstr>Arial</vt:lpstr>
      <vt:lpstr>SimSun</vt:lpstr>
      <vt:lpstr>Wingdings</vt:lpstr>
      <vt:lpstr>Wingdings 3</vt:lpstr>
      <vt:lpstr>Symbol</vt:lpstr>
      <vt:lpstr>Arial</vt:lpstr>
      <vt:lpstr>Times New Roman</vt:lpstr>
      <vt:lpstr>Toppan Bunkyu Midashi Gothic Ex</vt:lpstr>
      <vt:lpstr>Yu Gothic UI Semibold</vt:lpstr>
      <vt:lpstr>Times</vt:lpstr>
      <vt:lpstr>Rockwell</vt:lpstr>
      <vt:lpstr>Microsoft YaHei</vt:lpstr>
      <vt:lpstr>Calibri</vt:lpstr>
      <vt:lpstr>Rockwell Extra Bold</vt:lpstr>
      <vt:lpstr>Segoe Print</vt:lpstr>
      <vt:lpstr>Trebuchet MS</vt:lpstr>
      <vt:lpstr>Arial Unicode MS</vt:lpstr>
      <vt:lpstr>Facet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III/ DẶN DÒ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Thoa</dc:creator>
  <cp:lastModifiedBy>hoang</cp:lastModifiedBy>
  <cp:revision>122</cp:revision>
  <dcterms:created xsi:type="dcterms:W3CDTF">2021-08-05T01:44:00Z</dcterms:created>
  <dcterms:modified xsi:type="dcterms:W3CDTF">2021-09-03T16:42:23Z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1033-11.2.0.10224</vt:lpwstr>
  </property>
</Properties>
</file>